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65" r:id="rId5"/>
    <p:sldId id="310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12" r:id="rId14"/>
    <p:sldId id="318" r:id="rId15"/>
    <p:sldId id="314" r:id="rId16"/>
    <p:sldId id="315" r:id="rId17"/>
    <p:sldId id="316" r:id="rId18"/>
    <p:sldId id="327" r:id="rId19"/>
    <p:sldId id="328" r:id="rId20"/>
    <p:sldId id="317" r:id="rId21"/>
    <p:sldId id="319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8" r:id="rId41"/>
    <p:sldId id="347" r:id="rId42"/>
    <p:sldId id="349" r:id="rId43"/>
    <p:sldId id="350" r:id="rId44"/>
    <p:sldId id="351" r:id="rId45"/>
    <p:sldId id="352" r:id="rId46"/>
    <p:sldId id="353" r:id="rId47"/>
  </p:sldIdLst>
  <p:sldSz cx="12188825" cy="6858000"/>
  <p:notesSz cx="6858000" cy="9144000"/>
  <p:custDataLst>
    <p:tags r:id="rId50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36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fr-FR" noProof="0" dirty="0" smtClean="0"/>
            <a:t>Site web</a:t>
          </a:r>
          <a:endParaRPr lang="fr-FR" noProof="0" dirty="0"/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fr-FR" noProof="0" dirty="0" smtClean="0"/>
            <a:t>Environ 17 pages</a:t>
          </a:r>
          <a:endParaRPr lang="fr-FR" noProof="0" dirty="0"/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fr-FR" noProof="0" dirty="0" smtClean="0"/>
            <a:t>Back Office</a:t>
          </a:r>
          <a:endParaRPr lang="fr-FR" noProof="0" dirty="0"/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fr-FR" noProof="0" dirty="0" smtClean="0"/>
            <a:t>Environ 15 pages</a:t>
          </a:r>
          <a:endParaRPr lang="fr-FR" noProof="0" dirty="0"/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fr-FR" noProof="0" dirty="0" smtClean="0"/>
            <a:t>Application mobile (Android &amp; IOS)</a:t>
          </a:r>
          <a:endParaRPr lang="fr-FR" noProof="0" dirty="0"/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fr-FR" noProof="0" dirty="0" smtClean="0"/>
            <a:t>Environ 24 écrans</a:t>
          </a:r>
          <a:endParaRPr lang="fr-FR" noProof="0" dirty="0"/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51B80174-0343-41B6-A930-67ADD9985DCA}">
      <dgm:prSet phldrT="[Text]"/>
      <dgm:spPr/>
      <dgm:t>
        <a:bodyPr rtlCol="0"/>
        <a:lstStyle/>
        <a:p>
          <a:pPr rtl="0"/>
          <a:endParaRPr lang="fr-FR" noProof="0" dirty="0"/>
        </a:p>
      </dgm:t>
    </dgm:pt>
    <dgm:pt modelId="{C988138E-903A-429F-933D-67E5A844840B}" type="parTrans" cxnId="{A19EA611-88BB-4D7A-9CA5-E39FDA143602}">
      <dgm:prSet/>
      <dgm:spPr/>
      <dgm:t>
        <a:bodyPr/>
        <a:lstStyle/>
        <a:p>
          <a:endParaRPr lang="fr-FR"/>
        </a:p>
      </dgm:t>
    </dgm:pt>
    <dgm:pt modelId="{19D4B4B3-B7D4-4A8D-87C0-1C9C3F8A8573}" type="sibTrans" cxnId="{A19EA611-88BB-4D7A-9CA5-E39FDA143602}">
      <dgm:prSet/>
      <dgm:spPr/>
      <dgm:t>
        <a:bodyPr/>
        <a:lstStyle/>
        <a:p>
          <a:endParaRPr lang="fr-FR"/>
        </a:p>
      </dgm:t>
    </dgm:pt>
    <dgm:pt modelId="{FDD11F4B-24DC-4E1D-9320-8E138B859AA2}">
      <dgm:prSet phldrT="[Text]"/>
      <dgm:spPr/>
      <dgm:t>
        <a:bodyPr rtlCol="0"/>
        <a:lstStyle/>
        <a:p>
          <a:pPr rtl="0"/>
          <a:endParaRPr lang="fr-FR" noProof="0" dirty="0"/>
        </a:p>
      </dgm:t>
    </dgm:pt>
    <dgm:pt modelId="{4A5C15E1-1CC8-4A35-BF51-E3EEA15970BC}" type="parTrans" cxnId="{56A0E9D6-A076-4817-96C2-48478091C47A}">
      <dgm:prSet/>
      <dgm:spPr/>
      <dgm:t>
        <a:bodyPr/>
        <a:lstStyle/>
        <a:p>
          <a:endParaRPr lang="fr-FR"/>
        </a:p>
      </dgm:t>
    </dgm:pt>
    <dgm:pt modelId="{027A0AB0-5F13-41CD-851E-97B675C827D7}" type="sibTrans" cxnId="{56A0E9D6-A076-4817-96C2-48478091C47A}">
      <dgm:prSet/>
      <dgm:spPr/>
      <dgm:t>
        <a:bodyPr/>
        <a:lstStyle/>
        <a:p>
          <a:endParaRPr lang="fr-FR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 custLinFactNeighborX="334" custLinFactNeighborY="-764"/>
      <dgm:spPr/>
      <dgm:t>
        <a:bodyPr rtlCol="0"/>
        <a:lstStyle/>
        <a:p>
          <a:pPr rtl="0"/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 custLinFactNeighborX="812" custLinFactNeighborY="2073"/>
      <dgm:spPr/>
      <dgm:t>
        <a:bodyPr rtlCol="0"/>
        <a:lstStyle/>
        <a:p>
          <a:pPr rtl="0"/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6A954A5D-3905-478A-BA43-086028047EAB}" type="presOf" srcId="{FDD11F4B-24DC-4E1D-9320-8E138B859AA2}" destId="{69C28D3B-E083-42DF-9EA0-916CA12125A9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6A0E9D6-A076-4817-96C2-48478091C47A}" srcId="{58828492-5CEF-4AFE-95CB-5D7E6A18158B}" destId="{FDD11F4B-24DC-4E1D-9320-8E138B859AA2}" srcOrd="0" destOrd="0" parTransId="{4A5C15E1-1CC8-4A35-BF51-E3EEA15970BC}" sibTransId="{027A0AB0-5F13-41CD-851E-97B675C827D7}"/>
    <dgm:cxn modelId="{4143D757-8617-4C89-8322-E3B29A1874AF}" srcId="{58828492-5CEF-4AFE-95CB-5D7E6A18158B}" destId="{68838C34-4D02-49F8-ADD7-BFA90D87B7EA}" srcOrd="1" destOrd="0" parTransId="{F2AD00AD-6A23-4C89-A107-68EF5D1F0B94}" sibTransId="{FFC4FCE7-6F2F-4F91-A74A-7C4C32A81657}"/>
    <dgm:cxn modelId="{9BA4BAE3-3B62-44F1-8426-99A688E05799}" type="presOf" srcId="{FDD11F4B-24DC-4E1D-9320-8E138B859AA2}" destId="{843715D2-C2C2-41EB-BDA3-21230FBA46DB}" srcOrd="1" destOrd="0" presId="urn:microsoft.com/office/officeart/2005/8/layout/hProcess4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1" presId="urn:microsoft.com/office/officeart/2005/8/layout/hProcess4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B5AB3567-A791-4212-918A-323120C238D1}" type="presOf" srcId="{51B80174-0343-41B6-A930-67ADD9985DCA}" destId="{96015622-8A46-45CF-A72A-2856B699B374}" srcOrd="0" destOrd="0" presId="urn:microsoft.com/office/officeart/2005/8/layout/hProcess4"/>
    <dgm:cxn modelId="{DC0556BF-DB8E-4C8C-A27B-FEA575AE48F1}" type="presOf" srcId="{68838C34-4D02-49F8-ADD7-BFA90D87B7EA}" destId="{843715D2-C2C2-41EB-BDA3-21230FBA46DB}" srcOrd="1" destOrd="1" presId="urn:microsoft.com/office/officeart/2005/8/layout/hProcess4"/>
    <dgm:cxn modelId="{6BF41179-CC7A-4D78-B442-13ADBD2FA15F}" type="presOf" srcId="{51B80174-0343-41B6-A930-67ADD9985DCA}" destId="{BFE859F2-A9E8-4F95-9161-8EC68F2D30C4}" srcOrd="1" destOrd="0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1BE66046-E00C-4ECF-A4C7-64A3E9346530}" type="presOf" srcId="{68838C34-4D02-49F8-ADD7-BFA90D87B7EA}" destId="{69C28D3B-E083-42DF-9EA0-916CA12125A9}" srcOrd="0" destOrd="1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1" presId="urn:microsoft.com/office/officeart/2005/8/layout/hProcess4"/>
    <dgm:cxn modelId="{A19EA611-88BB-4D7A-9CA5-E39FDA143602}" srcId="{FB986F71-3126-4196-BD30-74AEDC39A1CA}" destId="{51B80174-0343-41B6-A930-67ADD9985DCA}" srcOrd="0" destOrd="0" parTransId="{C988138E-903A-429F-933D-67E5A844840B}" sibTransId="{19D4B4B3-B7D4-4A8D-87C0-1C9C3F8A8573}"/>
    <dgm:cxn modelId="{2D5B3E3B-3EE5-4072-933E-27DF5400591C}" srcId="{FB986F71-3126-4196-BD30-74AEDC39A1CA}" destId="{AB2E8498-CC81-452F-A895-08F3845AA347}" srcOrd="1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rtlCol="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3100" kern="1200" noProof="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noProof="0" dirty="0" smtClean="0"/>
            <a:t>Environ 17 pages</a:t>
          </a:r>
          <a:endParaRPr lang="fr-FR" sz="3100" kern="1200" noProof="0" dirty="0"/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403642" y="1451995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Site web</a:t>
          </a:r>
          <a:endParaRPr lang="fr-FR" sz="2000" kern="1200" noProof="0" dirty="0"/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rtlCol="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noProof="0" dirty="0" smtClean="0"/>
            <a:t>Environ 15 pages</a:t>
          </a:r>
          <a:endParaRPr lang="fr-FR" sz="3100" kern="1200" noProof="0" dirty="0"/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71994" y="-152402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Back Office</a:t>
          </a:r>
          <a:endParaRPr lang="fr-FR" sz="2000" kern="1200" noProof="0" dirty="0"/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9055" tIns="59055" rIns="59055" bIns="59055" numCol="1" spcCol="1270" rtlCol="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3100" kern="1200" noProof="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noProof="0" dirty="0" smtClean="0"/>
            <a:t>Environ 24 écrans</a:t>
          </a:r>
          <a:endParaRPr lang="fr-FR" sz="3100" kern="1200" noProof="0" dirty="0"/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noProof="0" dirty="0" smtClean="0"/>
            <a:t>Application mobile (Android &amp; IOS)</a:t>
          </a:r>
          <a:endParaRPr lang="fr-FR" sz="2000" kern="1200" noProof="0" dirty="0"/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FD0811F-65A0-45DC-A418-D7D88257DA14}" type="datetime1">
              <a:rPr lang="fr-FR" smtClean="0"/>
              <a:t>11/06/2019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69BCCB5-3197-42F0-A23E-FBF35BB6BD6D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007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123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9FE22-A35D-4AA5-9ED0-CA5AA0D08EE7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2D50EC-F18A-4356-A82F-ED015F56C2C6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AB5196-52B1-4918-B153-34A0C9A4A7AD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99499F-CA45-4A76-BC24-F973E24AC3FB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817870C-A0A5-4D92-B86D-C2791EFA3A23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2A7B89-83CE-4355-8D19-9AD5D8179E27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rtl="0">
              <a:defRPr/>
            </a:lvl1pPr>
          </a:lstStyle>
          <a:p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A4593A4-CD22-4D89-9631-B432485C88BE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F3045D-8AE6-4E47-932F-47FA387FEA34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  <a:p>
            <a:pPr lvl="1" rtl="0"/>
            <a:r>
              <a:rPr lang="fr-FR" noProof="0" smtClean="0"/>
              <a:t>Deuxième niveau</a:t>
            </a:r>
          </a:p>
          <a:p>
            <a:pPr lvl="2" rtl="0"/>
            <a:r>
              <a:rPr lang="fr-FR" noProof="0" smtClean="0"/>
              <a:t>Troisième niveau</a:t>
            </a:r>
          </a:p>
          <a:p>
            <a:pPr lvl="3" rtl="0"/>
            <a:r>
              <a:rPr lang="fr-FR" noProof="0" smtClean="0"/>
              <a:t>Quatrième niveau</a:t>
            </a:r>
          </a:p>
          <a:p>
            <a:pPr lvl="4" rtl="0"/>
            <a:r>
              <a:rPr lang="fr-FR" noProof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82C9DA-93FE-4DDE-8920-2C8AB1F5E18A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 smtClean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B002A6A-F78C-474F-BA6B-17AE42EC613D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06553-4B01-4903-B663-70E503E45D52}" type="datetime1">
              <a:rPr lang="fr-FR" smtClean="0"/>
              <a:pPr/>
              <a:t>11/06/2019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Cahier des charges : </a:t>
            </a:r>
            <a:r>
              <a:rPr lang="fr-FR" dirty="0" err="1" smtClean="0"/>
              <a:t>AdrarConnect</a:t>
            </a:r>
            <a:endParaRPr lang="fr-FR" dirty="0"/>
          </a:p>
        </p:txBody>
      </p:sp>
      <p:sp>
        <p:nvSpPr>
          <p:cNvPr id="4" name="Sous-titre 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Création d’un site web et d’application mobile </a:t>
            </a:r>
            <a:r>
              <a:rPr lang="fr-FR" dirty="0" err="1" smtClean="0"/>
              <a:t>android</a:t>
            </a:r>
            <a:r>
              <a:rPr lang="fr-FR" dirty="0" smtClean="0"/>
              <a:t> et </a:t>
            </a:r>
            <a:r>
              <a:rPr lang="fr-FR" dirty="0" err="1" smtClean="0"/>
              <a:t>ios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6165304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Contenu des différents supports</a:t>
            </a:r>
            <a:endParaRPr lang="fr-FR" dirty="0"/>
          </a:p>
        </p:txBody>
      </p:sp>
      <p:graphicFrame>
        <p:nvGraphicFramePr>
          <p:cNvPr id="3" name="Espace réservé du contenu 2" descr="Flux interactif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33603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3852" y="1124744"/>
            <a:ext cx="3596607" cy="2667000"/>
          </a:xfrm>
        </p:spPr>
        <p:txBody>
          <a:bodyPr rtlCol="0"/>
          <a:lstStyle/>
          <a:p>
            <a:pPr rtl="0"/>
            <a:r>
              <a:rPr lang="fr-FR" dirty="0" smtClean="0"/>
              <a:t>Périmètre du projet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 smtClean="0"/>
              <a:t>Le site et les applications </a:t>
            </a:r>
            <a:r>
              <a:rPr lang="fr-FR" dirty="0" smtClean="0"/>
              <a:t>mobiles </a:t>
            </a:r>
            <a:r>
              <a:rPr lang="fr-FR" dirty="0" smtClean="0"/>
              <a:t>doivent être multi langue ?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Non</a:t>
            </a:r>
            <a:r>
              <a:rPr lang="fr-FR" dirty="0" smtClean="0"/>
              <a:t>.</a:t>
            </a:r>
          </a:p>
          <a:p>
            <a:pPr fontAlgn="base"/>
            <a:r>
              <a:rPr lang="fr-FR" dirty="0"/>
              <a:t>Votre site est </a:t>
            </a:r>
            <a:r>
              <a:rPr lang="fr-FR" dirty="0" smtClean="0"/>
              <a:t>développé </a:t>
            </a:r>
            <a:r>
              <a:rPr lang="fr-FR" dirty="0"/>
              <a:t>sur mesure ou utilise un CMS, si oui le quel </a:t>
            </a:r>
            <a:r>
              <a:rPr lang="fr-FR" dirty="0" smtClean="0"/>
              <a:t>?</a:t>
            </a:r>
            <a:r>
              <a:rPr lang="fr-FR" dirty="0"/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Sur mesure et les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applications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mobile également.</a:t>
            </a:r>
          </a:p>
          <a:p>
            <a:pPr fontAlgn="base"/>
            <a:r>
              <a:rPr lang="fr-FR" dirty="0"/>
              <a:t>Quelles sont les spécificités que le prestataire doit connaître (utilisation de la géolocalisation, création de compte, création d’un multi-site etc.) </a:t>
            </a:r>
            <a:r>
              <a:rPr lang="fr-FR" dirty="0" smtClean="0"/>
              <a:t>?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Création d’un compte, d’un espace perso, 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envoie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de documents, inscription 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à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une information collective 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i="1" dirty="0">
                <a:solidFill>
                  <a:schemeClr val="accent1">
                    <a:lumMod val="75000"/>
                  </a:schemeClr>
                </a:solidFill>
              </a:rPr>
              <a:t>gestion </a:t>
            </a:r>
            <a:r>
              <a:rPr lang="fr-FR" i="1" dirty="0" smtClean="0">
                <a:solidFill>
                  <a:schemeClr val="accent1">
                    <a:lumMod val="75000"/>
                  </a:schemeClr>
                </a:solidFill>
              </a:rPr>
              <a:t>FAQ, présentation de l’Adrar, présentation des différentes formations, processus de recrutement.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lvl="0" fontAlgn="base"/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522412" y="548680"/>
            <a:ext cx="9144001" cy="699864"/>
          </a:xfrm>
        </p:spPr>
        <p:txBody>
          <a:bodyPr/>
          <a:lstStyle/>
          <a:p>
            <a:r>
              <a:rPr lang="fr-FR" dirty="0" smtClean="0"/>
              <a:t>Référencement :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1529559" y="1412776"/>
            <a:ext cx="4416552" cy="762000"/>
          </a:xfrm>
        </p:spPr>
        <p:txBody>
          <a:bodyPr/>
          <a:lstStyle/>
          <a:p>
            <a:r>
              <a:rPr lang="fr-FR" dirty="0" smtClean="0"/>
              <a:t>Pour les moteurs de recherche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1522412" y="2339008"/>
            <a:ext cx="4860032" cy="4474368"/>
          </a:xfrm>
        </p:spPr>
        <p:txBody>
          <a:bodyPr>
            <a:noAutofit/>
          </a:bodyPr>
          <a:lstStyle/>
          <a:p>
            <a:r>
              <a:rPr lang="fr-FR" sz="2000" dirty="0" smtClean="0"/>
              <a:t>Mots clés du site: </a:t>
            </a:r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</a:rPr>
              <a:t>adrar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, pole numérique, </a:t>
            </a:r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</a:rPr>
              <a:t>adrar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dirty="0" err="1">
                <a:solidFill>
                  <a:schemeClr val="accent1">
                    <a:lumMod val="75000"/>
                  </a:schemeClr>
                </a:solidFill>
              </a:rPr>
              <a:t>connect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, formations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développeurs,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formation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développeur Occitanie, formation administrateur réseaux.</a:t>
            </a:r>
          </a:p>
          <a:p>
            <a:r>
              <a:rPr lang="fr-FR" sz="2000" dirty="0" smtClean="0"/>
              <a:t>Descriptif du site: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L’Adrar Numérique dispense des formations diplômantes en continue aux métiers du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numérique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 pour l’école régionale :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développeurs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web, logiciel, application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mobile ou administrateur réseaux. Découvrez-les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 !</a:t>
            </a:r>
          </a:p>
          <a:p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000" dirty="0" smtClean="0"/>
              <a:t>texte indexé: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L’Adrar Numérique dispense des formations diplômantes en continue aux métiers du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numérique. Découvrez-les!</a:t>
            </a:r>
            <a:endParaRPr lang="fr-F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6526460" y="1412776"/>
            <a:ext cx="4416552" cy="762000"/>
          </a:xfrm>
        </p:spPr>
        <p:txBody>
          <a:bodyPr/>
          <a:lstStyle/>
          <a:p>
            <a:r>
              <a:rPr lang="fr-FR" dirty="0" smtClean="0"/>
              <a:t>Pour les annuaires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4"/>
          </p:nvPr>
        </p:nvSpPr>
        <p:spPr>
          <a:xfrm>
            <a:off x="6526460" y="2339008"/>
            <a:ext cx="4416552" cy="3276600"/>
          </a:xfrm>
        </p:spPr>
        <p:txBody>
          <a:bodyPr>
            <a:noAutofit/>
          </a:bodyPr>
          <a:lstStyle/>
          <a:p>
            <a:pPr lvl="0"/>
            <a:r>
              <a:rPr lang="fr-FR" sz="2000" dirty="0"/>
              <a:t>C</a:t>
            </a:r>
            <a:r>
              <a:rPr lang="fr-FR" sz="2000" dirty="0" smtClean="0"/>
              <a:t>atégorie </a:t>
            </a:r>
            <a:r>
              <a:rPr lang="fr-FR" sz="2000" dirty="0"/>
              <a:t>choisie :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formation</a:t>
            </a:r>
          </a:p>
          <a:p>
            <a:r>
              <a:rPr lang="fr-FR" sz="2000" dirty="0" smtClean="0"/>
              <a:t>Description</a:t>
            </a:r>
            <a:r>
              <a:rPr lang="fr-FR" sz="2000" dirty="0"/>
              <a:t> </a:t>
            </a:r>
            <a:r>
              <a:rPr lang="fr-FR" sz="2000" dirty="0" smtClean="0"/>
              <a:t>: 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L’Adrar Numérique dispense des formations diplômantes en continue aux métiers du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numérique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 pour l’école régionale : développeurs web, logiciel, application mobile ou administrateur réseaux. </a:t>
            </a:r>
            <a:r>
              <a:rPr lang="fr-FR" sz="2000" dirty="0" smtClean="0">
                <a:solidFill>
                  <a:schemeClr val="accent1">
                    <a:lumMod val="75000"/>
                  </a:schemeClr>
                </a:solidFill>
              </a:rPr>
              <a:t>Découvrez-les</a:t>
            </a:r>
            <a:r>
              <a:rPr lang="fr-FR" sz="2000" dirty="0">
                <a:solidFill>
                  <a:schemeClr val="accent1">
                    <a:lumMod val="75000"/>
                  </a:schemeClr>
                </a:solidFill>
              </a:rPr>
              <a:t> !</a:t>
            </a:r>
          </a:p>
          <a:p>
            <a:endParaRPr lang="fr-FR" sz="20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33772" y="2490192"/>
            <a:ext cx="2520280" cy="1370856"/>
          </a:xfrm>
        </p:spPr>
        <p:txBody>
          <a:bodyPr/>
          <a:lstStyle/>
          <a:p>
            <a:r>
              <a:rPr lang="fr-FR" sz="4000" dirty="0" smtClean="0"/>
              <a:t>Nom de domaine :</a:t>
            </a:r>
            <a:endParaRPr lang="fr-FR" sz="4000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316" y="1198064"/>
            <a:ext cx="5655500" cy="1413872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042941" y="3284984"/>
            <a:ext cx="78428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En lien avec le nom de l’application mobile 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Adrar-connect.fr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Adrar-connect.com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Adrar-numérique-connect.fr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smtClean="0"/>
              <a:t>Adrar-numérique-connect.com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r>
              <a:rPr lang="fr-FR" sz="2800" dirty="0" smtClean="0"/>
              <a:t>&gt; A définir avec le client.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Graphisme et ergonomie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Charte graphique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Logo de </a:t>
            </a:r>
            <a:r>
              <a:rPr lang="fr-FR" dirty="0" err="1" smtClean="0"/>
              <a:t>l’adrar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2819399"/>
            <a:ext cx="1969707" cy="2525266"/>
          </a:xfrm>
        </p:spPr>
      </p:pic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97" y="2819399"/>
            <a:ext cx="2734816" cy="273481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99" y="2828002"/>
            <a:ext cx="4846601" cy="27262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charte graphique :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Couleurs de base du site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leu-&gt;#47C3F1</a:t>
            </a:r>
          </a:p>
          <a:p>
            <a:r>
              <a:rPr lang="en-US" dirty="0" err="1"/>
              <a:t>J</a:t>
            </a:r>
            <a:r>
              <a:rPr lang="en-US" dirty="0" err="1" smtClean="0"/>
              <a:t>aune</a:t>
            </a:r>
            <a:r>
              <a:rPr lang="en-US" dirty="0" smtClean="0"/>
              <a:t>-&gt;#FAA81F</a:t>
            </a:r>
          </a:p>
          <a:p>
            <a:r>
              <a:rPr lang="en-US" dirty="0"/>
              <a:t>R</a:t>
            </a:r>
            <a:r>
              <a:rPr lang="en-US" dirty="0" smtClean="0"/>
              <a:t>ouge-&gt;#F25844</a:t>
            </a:r>
          </a:p>
          <a:p>
            <a:r>
              <a:rPr lang="en-US" dirty="0" smtClean="0"/>
              <a:t>Vert-&gt;#83C55C</a:t>
            </a:r>
          </a:p>
          <a:p>
            <a:r>
              <a:rPr lang="en-US" dirty="0" smtClean="0"/>
              <a:t>Gris-&gt;#4C4C4C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Police d’écriture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Libre aux développeurs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Maquettage 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" b="2233"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Arborescence site web :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88537" y="1268760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accueil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93" y="2780928"/>
            <a:ext cx="4801545" cy="2963453"/>
          </a:xfr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6753271" y="506760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FAQ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55" y="1549848"/>
            <a:ext cx="3770785" cy="4469952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12803" y="2492896"/>
            <a:ext cx="9144001" cy="723528"/>
          </a:xfrm>
        </p:spPr>
        <p:txBody>
          <a:bodyPr rtlCol="0"/>
          <a:lstStyle/>
          <a:p>
            <a:pPr rtl="0"/>
            <a:r>
              <a:rPr lang="fr-FR" dirty="0" smtClean="0"/>
              <a:t>Pôle numérique de l’Adrar</a:t>
            </a:r>
            <a:endParaRPr lang="fr-FR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3356992"/>
            <a:ext cx="9134391" cy="2880320"/>
          </a:xfrm>
        </p:spPr>
        <p:txBody>
          <a:bodyPr rtlCol="0">
            <a:normAutofit/>
          </a:bodyPr>
          <a:lstStyle/>
          <a:p>
            <a:r>
              <a:rPr lang="fr-FR" dirty="0"/>
              <a:t>11 Avenue de l'Europe, 31520 </a:t>
            </a:r>
            <a:r>
              <a:rPr lang="fr-FR" dirty="0" smtClean="0"/>
              <a:t>Ramonville-Saint-Agne</a:t>
            </a:r>
          </a:p>
          <a:p>
            <a:r>
              <a:rPr lang="fr-FR" dirty="0" smtClean="0"/>
              <a:t>Nom du projet : « </a:t>
            </a:r>
            <a:r>
              <a:rPr lang="fr-FR" dirty="0" err="1" smtClean="0"/>
              <a:t>AdrarConnect</a:t>
            </a:r>
            <a:r>
              <a:rPr lang="fr-FR" dirty="0" smtClean="0"/>
              <a:t> »</a:t>
            </a:r>
          </a:p>
          <a:p>
            <a:endParaRPr lang="fr-FR" dirty="0" smtClean="0"/>
          </a:p>
          <a:p>
            <a:pPr rtl="0"/>
            <a:r>
              <a:rPr lang="fr-FR" dirty="0" smtClean="0"/>
              <a:t>Mr Jérôme </a:t>
            </a:r>
            <a:r>
              <a:rPr lang="fr-FR" dirty="0" err="1" smtClean="0"/>
              <a:t>Chretienne</a:t>
            </a:r>
            <a:endParaRPr lang="fr-FR" dirty="0" smtClean="0"/>
          </a:p>
          <a:p>
            <a:pPr rtl="0"/>
            <a:r>
              <a:rPr lang="fr-FR" dirty="0" smtClean="0"/>
              <a:t>jeromechretienne@adrar-formation.com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512803" y="1776264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Présentation de l’entreprise :</a:t>
            </a: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présentation de l'Adrar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6879986" y="12264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des formations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617560"/>
            <a:ext cx="5267620" cy="3037112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92" y="2636912"/>
            <a:ext cx="5234055" cy="3017760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</a:t>
            </a:r>
            <a:r>
              <a:rPr lang="fr-FR" dirty="0" err="1" smtClean="0"/>
              <a:t>connection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688650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Formulaire d’inscription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41" y="1022648"/>
            <a:ext cx="3516669" cy="5040560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14" y="2636912"/>
            <a:ext cx="4969210" cy="3017760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3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053852" y="81801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des informations collectives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6879985" y="692696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du processus de recrutement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73" y="1577752"/>
            <a:ext cx="4003976" cy="4396032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28" y="1916832"/>
            <a:ext cx="3600400" cy="4451745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89756" y="2894214"/>
            <a:ext cx="3596607" cy="1147192"/>
          </a:xfrm>
        </p:spPr>
        <p:txBody>
          <a:bodyPr/>
          <a:lstStyle/>
          <a:p>
            <a:r>
              <a:rPr lang="fr-FR" dirty="0" smtClean="0"/>
              <a:t>Arborescence Back office : 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72" y="620688"/>
            <a:ext cx="7078561" cy="5118181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administrateur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6742484" y="332656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gestion des informations collectives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381889"/>
            <a:ext cx="3888432" cy="4807885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33" y="2636912"/>
            <a:ext cx="4453573" cy="3017760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gestion des candidats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6742484" y="332656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gestion des informations collectives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381889"/>
            <a:ext cx="3888432" cy="4807884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11" y="2461464"/>
            <a:ext cx="4413937" cy="319320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4" y="1082066"/>
            <a:ext cx="6400799" cy="4541468"/>
          </a:xfr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Arborescence applications mobile :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d’accueil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90236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présentation de l’Adrar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179240"/>
            <a:ext cx="2592288" cy="5342994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077825"/>
            <a:ext cx="2312970" cy="411194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des formations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90236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 présentation d’une formation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546481"/>
            <a:ext cx="2592288" cy="4608512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077826"/>
            <a:ext cx="2312970" cy="4111946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845940" y="238343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Pages du processus de recrutement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26963"/>
            <a:ext cx="2232248" cy="6454920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1196752"/>
            <a:ext cx="2078344" cy="5432561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7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du pôle numérique de l’Adrar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1522410" y="1905000"/>
            <a:ext cx="9036498" cy="762000"/>
          </a:xfrm>
        </p:spPr>
        <p:txBody>
          <a:bodyPr/>
          <a:lstStyle/>
          <a:p>
            <a:r>
              <a:rPr lang="fr-FR" dirty="0" smtClean="0"/>
              <a:t>Centre de formation </a:t>
            </a:r>
            <a:r>
              <a:rPr lang="fr-FR" dirty="0" smtClean="0"/>
              <a:t>agréé </a:t>
            </a:r>
            <a:r>
              <a:rPr lang="fr-FR" dirty="0" smtClean="0"/>
              <a:t>"grande école du numérique" et soutenu par la région </a:t>
            </a:r>
            <a:r>
              <a:rPr lang="fr-FR" dirty="0" err="1" smtClean="0"/>
              <a:t>occitanie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38" y="2841479"/>
            <a:ext cx="1723354" cy="2209428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2204864"/>
            <a:ext cx="5221041" cy="34826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57" y="3284984"/>
            <a:ext cx="1440160" cy="144016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981844" y="1196752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s’inscrire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90236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"mon espace"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546481"/>
            <a:ext cx="2592288" cy="4608512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2077826"/>
            <a:ext cx="2312969" cy="4111946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010172" y="295865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mes informations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90236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mes documents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546481"/>
            <a:ext cx="2592288" cy="4608512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288649"/>
            <a:ext cx="2231065" cy="4883553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2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010172" y="295865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des informations collectives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90236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d’inscription a une information collective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571684"/>
            <a:ext cx="2592288" cy="4558106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64" y="1288649"/>
            <a:ext cx="1934080" cy="4883553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010172" y="295865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d’accueil avec menu ouvert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"/>
          </p:nvPr>
        </p:nvSpPr>
        <p:spPr>
          <a:xfrm>
            <a:off x="5902360" y="260648"/>
            <a:ext cx="4416552" cy="762000"/>
          </a:xfrm>
        </p:spPr>
        <p:txBody>
          <a:bodyPr/>
          <a:lstStyle/>
          <a:p>
            <a:pPr algn="ctr"/>
            <a:r>
              <a:rPr lang="fr-FR" dirty="0" smtClean="0"/>
              <a:t>Page FAQ</a:t>
            </a:r>
            <a:endParaRPr lang="fr-FR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860009"/>
            <a:ext cx="2160240" cy="5886656"/>
          </a:xfrm>
        </p:spPr>
      </p:pic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64" y="2011243"/>
            <a:ext cx="1934080" cy="3438364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Spécificités et livrables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800" dirty="0" smtClean="0"/>
              <a:t>Le contenu du site:</a:t>
            </a:r>
            <a:endParaRPr lang="fr-FR" sz="28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0" y="2743200"/>
            <a:ext cx="9684570" cy="3854151"/>
          </a:xfrm>
        </p:spPr>
        <p:txBody>
          <a:bodyPr>
            <a:normAutofit/>
          </a:bodyPr>
          <a:lstStyle/>
          <a:p>
            <a:pPr fontAlgn="base"/>
            <a:r>
              <a:rPr lang="fr-FR" sz="2800" dirty="0"/>
              <a:t>Lister les contenus que le prestataire doit créer </a:t>
            </a:r>
            <a:r>
              <a:rPr lang="fr-FR" sz="2800" dirty="0" smtClean="0"/>
              <a:t> : 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Tout, création de a à 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z</a:t>
            </a:r>
            <a:r>
              <a:rPr lang="fr-FR" sz="28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fontAlgn="base"/>
            <a:r>
              <a:rPr lang="fr-FR" sz="2800" dirty="0" smtClean="0"/>
              <a:t>Le </a:t>
            </a:r>
            <a:r>
              <a:rPr lang="fr-FR" sz="2800" dirty="0"/>
              <a:t>prestataire doit-il prévoir l’achat de photo ou la création de texte </a:t>
            </a:r>
            <a:r>
              <a:rPr lang="fr-FR" sz="2800" dirty="0" smtClean="0"/>
              <a:t>? 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Non le client gère ses textes, ses logos et les contenus du site et/ou 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mobile</a:t>
            </a:r>
            <a:endParaRPr lang="fr-FR" sz="2800" dirty="0"/>
          </a:p>
          <a:p>
            <a:pPr fontAlgn="base"/>
            <a:r>
              <a:rPr lang="fr-FR" sz="2800" dirty="0" smtClean="0"/>
              <a:t>Lister </a:t>
            </a:r>
            <a:r>
              <a:rPr lang="fr-FR" sz="2800" dirty="0"/>
              <a:t>également le format des contenus proposés (Texte, Photo, Vidéo…) </a:t>
            </a:r>
            <a:r>
              <a:rPr lang="fr-FR" sz="2800" dirty="0" smtClean="0"/>
              <a:t>: 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Il y 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aura 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du texte, des photos, mais le site ne contiendra pas de vidéo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et droits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492896"/>
            <a:ext cx="9684570" cy="3854151"/>
          </a:xfrm>
        </p:spPr>
        <p:txBody>
          <a:bodyPr>
            <a:normAutofit/>
          </a:bodyPr>
          <a:lstStyle/>
          <a:p>
            <a:pPr fontAlgn="base"/>
            <a:r>
              <a:rPr lang="fr-FR" sz="2800" dirty="0" smtClean="0"/>
              <a:t>Le client </a:t>
            </a:r>
            <a:r>
              <a:rPr lang="fr-FR" sz="2800" dirty="0"/>
              <a:t>doit acquérir la propriété de l’ensemble des images, graphismes, icônes et autres contenus créés pour le site </a:t>
            </a:r>
            <a:r>
              <a:rPr lang="fr-FR" sz="2800" dirty="0" smtClean="0"/>
              <a:t>?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 OUI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, le client doit être propriétaire de tout le contenu, si nouvelles photos et </a:t>
            </a:r>
            <a:r>
              <a:rPr lang="fr-FR" sz="2800" i="1" dirty="0" err="1">
                <a:solidFill>
                  <a:schemeClr val="accent1">
                    <a:lumMod val="75000"/>
                  </a:schemeClr>
                </a:solidFill>
              </a:rPr>
              <a:t>picto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 ( achat dans une banque d’image </a:t>
            </a:r>
            <a:r>
              <a:rPr lang="fr-FR" sz="2800" i="1" dirty="0" smtClean="0">
                <a:solidFill>
                  <a:schemeClr val="accent1">
                    <a:lumMod val="75000"/>
                  </a:schemeClr>
                </a:solidFill>
              </a:rPr>
              <a:t>ou </a:t>
            </a:r>
            <a:r>
              <a:rPr lang="fr-FR" sz="2800" i="1" dirty="0">
                <a:solidFill>
                  <a:schemeClr val="accent1">
                    <a:lumMod val="75000"/>
                  </a:schemeClr>
                </a:solidFill>
              </a:rPr>
              <a:t>libre de droit)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fontAlgn="base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i="1" dirty="0" smtClean="0"/>
              <a:t> </a:t>
            </a: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Contraintes techniques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Hébergement du site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Le site sera hébergé sur le serveur privé de Mr Monteiro Anthony</a:t>
            </a:r>
          </a:p>
          <a:p>
            <a:r>
              <a:rPr lang="fr-FR" dirty="0" smtClean="0"/>
              <a:t>L’application Android sera hébergée sur le </a:t>
            </a:r>
            <a:r>
              <a:rPr lang="fr-FR" dirty="0" err="1"/>
              <a:t>P</a:t>
            </a:r>
            <a:r>
              <a:rPr lang="fr-FR" dirty="0" err="1" smtClean="0"/>
              <a:t>layStore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L’application IOS sera hébergée sur l’</a:t>
            </a:r>
            <a:r>
              <a:rPr lang="fr-FR" dirty="0" err="1"/>
              <a:t>A</a:t>
            </a:r>
            <a:r>
              <a:rPr lang="fr-FR" dirty="0" err="1" smtClean="0"/>
              <a:t>ppleStore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maintenance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prochaine</a:t>
            </a:r>
            <a:r>
              <a:rPr lang="en-US" dirty="0"/>
              <a:t> </a:t>
            </a:r>
            <a:r>
              <a:rPr lang="en-US" dirty="0" smtClean="0"/>
              <a:t>promotion </a:t>
            </a:r>
            <a:r>
              <a:rPr lang="en-US" dirty="0"/>
              <a:t>qui </a:t>
            </a:r>
            <a:r>
              <a:rPr lang="en-US" dirty="0" err="1"/>
              <a:t>travaillera</a:t>
            </a:r>
            <a:r>
              <a:rPr lang="en-US" dirty="0"/>
              <a:t> sur le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continuera</a:t>
            </a:r>
            <a:r>
              <a:rPr lang="en-US" dirty="0"/>
              <a:t> le </a:t>
            </a:r>
            <a:r>
              <a:rPr lang="en-US" dirty="0" err="1" smtClean="0"/>
              <a:t>développement</a:t>
            </a:r>
            <a:r>
              <a:rPr lang="en-US" dirty="0" smtClean="0"/>
              <a:t>, </a:t>
            </a:r>
            <a:r>
              <a:rPr lang="en-US" dirty="0"/>
              <a:t>et </a:t>
            </a:r>
            <a:r>
              <a:rPr lang="en-US" dirty="0" err="1" smtClean="0"/>
              <a:t>assurera</a:t>
            </a:r>
            <a:r>
              <a:rPr lang="en-US" dirty="0" smtClean="0"/>
              <a:t> </a:t>
            </a:r>
            <a:r>
              <a:rPr lang="en-US" dirty="0"/>
              <a:t>la </a:t>
            </a:r>
            <a:r>
              <a:rPr lang="en-US" dirty="0" smtClean="0"/>
              <a:t>maintenance.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7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Contraintes techniques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Formation à l’utilisation du back office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Oui, le personnel de l’Adrar sera formé à l’utilisation du back office.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Solutions utilisées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249861" y="2743200"/>
            <a:ext cx="4416552" cy="342210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 site web sera </a:t>
            </a:r>
            <a:r>
              <a:rPr lang="en-US" dirty="0" err="1" smtClean="0"/>
              <a:t>développé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smtClean="0"/>
              <a:t>HTML(jade) </a:t>
            </a:r>
            <a:r>
              <a:rPr lang="en-US" dirty="0" smtClean="0"/>
              <a:t>/ CSS (</a:t>
            </a:r>
            <a:r>
              <a:rPr lang="en-US" dirty="0" smtClean="0"/>
              <a:t>sass</a:t>
            </a:r>
            <a:r>
              <a:rPr lang="en-US" dirty="0" smtClean="0"/>
              <a:t>) / </a:t>
            </a:r>
            <a:r>
              <a:rPr lang="en-US" dirty="0" err="1" smtClean="0"/>
              <a:t>Javascript</a:t>
            </a:r>
            <a:r>
              <a:rPr lang="en-US" dirty="0" smtClean="0"/>
              <a:t> (</a:t>
            </a:r>
            <a:r>
              <a:rPr lang="en-US" dirty="0" err="1" smtClean="0"/>
              <a:t>nodejs</a:t>
            </a:r>
            <a:r>
              <a:rPr lang="en-US" dirty="0" smtClean="0"/>
              <a:t>/</a:t>
            </a:r>
            <a:r>
              <a:rPr lang="en-US" dirty="0" err="1" smtClean="0"/>
              <a:t>vuejs</a:t>
            </a:r>
            <a:r>
              <a:rPr lang="en-US" dirty="0" smtClean="0"/>
              <a:t>)/ SQL </a:t>
            </a:r>
            <a:r>
              <a:rPr lang="en-US" dirty="0" smtClean="0"/>
              <a:t>avec </a:t>
            </a:r>
            <a:r>
              <a:rPr lang="en-US" dirty="0" err="1" smtClean="0"/>
              <a:t>l’ide</a:t>
            </a:r>
            <a:r>
              <a:rPr lang="en-US" dirty="0" smtClean="0"/>
              <a:t> “</a:t>
            </a:r>
            <a:r>
              <a:rPr lang="en-US" dirty="0" err="1" smtClean="0"/>
              <a:t>sublimText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L’application</a:t>
            </a:r>
            <a:r>
              <a:rPr lang="en-US" dirty="0" smtClean="0"/>
              <a:t> IOS sera </a:t>
            </a:r>
            <a:r>
              <a:rPr lang="en-US" dirty="0" err="1" smtClean="0"/>
              <a:t>développée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swift avec le </a:t>
            </a:r>
            <a:r>
              <a:rPr lang="en-US" dirty="0" err="1" smtClean="0"/>
              <a:t>logiciel</a:t>
            </a:r>
            <a:r>
              <a:rPr lang="en-US" dirty="0" smtClean="0"/>
              <a:t> “</a:t>
            </a:r>
            <a:r>
              <a:rPr lang="en-US" dirty="0" err="1" smtClean="0"/>
              <a:t>Xcode</a:t>
            </a:r>
            <a:r>
              <a:rPr lang="en-US" dirty="0" smtClean="0"/>
              <a:t>”</a:t>
            </a:r>
          </a:p>
          <a:p>
            <a:r>
              <a:rPr lang="en-US" dirty="0" err="1"/>
              <a:t>L’application</a:t>
            </a:r>
            <a:r>
              <a:rPr lang="en-US" dirty="0"/>
              <a:t> </a:t>
            </a:r>
            <a:r>
              <a:rPr lang="en-US" dirty="0" smtClean="0"/>
              <a:t>Android sera </a:t>
            </a:r>
            <a:r>
              <a:rPr lang="en-US" dirty="0" err="1" smtClean="0"/>
              <a:t>développée</a:t>
            </a:r>
            <a:r>
              <a:rPr lang="en-US" dirty="0" smtClean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smtClean="0"/>
              <a:t>Java </a:t>
            </a:r>
            <a:r>
              <a:rPr lang="en-US" dirty="0"/>
              <a:t>avec le </a:t>
            </a:r>
            <a:r>
              <a:rPr lang="en-US" dirty="0" err="1"/>
              <a:t>logiciel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AndroidStudio</a:t>
            </a:r>
            <a:r>
              <a:rPr lang="en-US" dirty="0" smtClean="0"/>
              <a:t>”</a:t>
            </a:r>
            <a:endParaRPr lang="en-US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livrables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Présentation de la société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Le chef de projet : Anthony Monteiro</a:t>
            </a:r>
          </a:p>
          <a:p>
            <a:r>
              <a:rPr lang="fr-FR" dirty="0" smtClean="0"/>
              <a:t>Développeur web : Gary Julien</a:t>
            </a:r>
          </a:p>
          <a:p>
            <a:r>
              <a:rPr lang="fr-FR" dirty="0" smtClean="0"/>
              <a:t>Développeur IOS : Vincent Maldonado</a:t>
            </a:r>
          </a:p>
          <a:p>
            <a:r>
              <a:rPr lang="fr-FR" dirty="0" smtClean="0"/>
              <a:t>Développeur Android : Philippe Ferraris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Calendrier de réalisation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3 stagiaires</a:t>
            </a:r>
          </a:p>
          <a:p>
            <a:r>
              <a:rPr lang="fr-FR" dirty="0" smtClean="0"/>
              <a:t>10 semaines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Devis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370571" y="2852936"/>
            <a:ext cx="7308306" cy="2520280"/>
          </a:xfrm>
        </p:spPr>
        <p:txBody>
          <a:bodyPr>
            <a:normAutofit/>
          </a:bodyPr>
          <a:lstStyle/>
          <a:p>
            <a:r>
              <a:rPr lang="fr-FR" sz="2800" dirty="0" smtClean="0"/>
              <a:t>Le projet étant réalisé dans le cadre d’un stage de fin de cursus celui-ci ne sera pas facturé.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8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principaux concurrents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1331641" cy="762000"/>
          </a:xfrm>
        </p:spPr>
        <p:txBody>
          <a:bodyPr/>
          <a:lstStyle/>
          <a:p>
            <a:r>
              <a:rPr lang="fr-FR" dirty="0" smtClean="0"/>
              <a:t>L’Afpa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3106766"/>
            <a:ext cx="2237235" cy="2237235"/>
          </a:xfrm>
        </p:spPr>
      </p:pic>
      <p:sp>
        <p:nvSpPr>
          <p:cNvPr id="10" name="Espace réservé du texte 9"/>
          <p:cNvSpPr>
            <a:spLocks noGrp="1"/>
          </p:cNvSpPr>
          <p:nvPr>
            <p:ph type="body" sz="quarter" idx="3"/>
          </p:nvPr>
        </p:nvSpPr>
        <p:spPr>
          <a:xfrm>
            <a:off x="5308040" y="1935892"/>
            <a:ext cx="1572743" cy="762000"/>
          </a:xfrm>
        </p:spPr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greta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78" y="3284984"/>
            <a:ext cx="3897866" cy="1698977"/>
          </a:xfrm>
        </p:spPr>
      </p:pic>
      <p:sp>
        <p:nvSpPr>
          <p:cNvPr id="15" name="Espace réservé du texte 9"/>
          <p:cNvSpPr txBox="1">
            <a:spLocks/>
          </p:cNvSpPr>
          <p:nvPr/>
        </p:nvSpPr>
        <p:spPr>
          <a:xfrm>
            <a:off x="9334772" y="1935892"/>
            <a:ext cx="157274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simplon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829" y="3107655"/>
            <a:ext cx="2236345" cy="223634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5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Planning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maquettage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i="1" dirty="0"/>
              <a:t>Le projet </a:t>
            </a:r>
            <a:r>
              <a:rPr lang="fr-FR" i="1" dirty="0" smtClean="0"/>
              <a:t>se </a:t>
            </a:r>
            <a:r>
              <a:rPr lang="fr-FR" i="1" dirty="0"/>
              <a:t>faisant </a:t>
            </a:r>
            <a:r>
              <a:rPr lang="fr-FR" i="1" dirty="0" smtClean="0"/>
              <a:t>chez </a:t>
            </a:r>
            <a:r>
              <a:rPr lang="fr-FR" i="1" dirty="0"/>
              <a:t>le client, la validation de maquettes et </a:t>
            </a:r>
            <a:r>
              <a:rPr lang="fr-FR" i="1" dirty="0" smtClean="0"/>
              <a:t>toute autre demande se </a:t>
            </a:r>
            <a:r>
              <a:rPr lang="fr-FR" i="1" dirty="0"/>
              <a:t>fait en temps </a:t>
            </a:r>
            <a:r>
              <a:rPr lang="fr-FR" i="1" dirty="0" smtClean="0"/>
              <a:t>réel</a:t>
            </a:r>
            <a:r>
              <a:rPr lang="fr-FR" i="1" dirty="0"/>
              <a:t>.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 fontAlgn="base"/>
            <a:r>
              <a:rPr lang="fr-FR" dirty="0"/>
              <a:t>Date de la création et validation des contenus 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i="1" dirty="0"/>
              <a:t>Au client </a:t>
            </a:r>
            <a:r>
              <a:rPr lang="fr-FR" i="1" dirty="0" smtClean="0"/>
              <a:t>de </a:t>
            </a:r>
            <a:r>
              <a:rPr lang="fr-FR" i="1" dirty="0"/>
              <a:t>fournir les </a:t>
            </a:r>
            <a:r>
              <a:rPr lang="fr-FR" i="1" dirty="0" smtClean="0"/>
              <a:t>contenus le plus tôt possible.</a:t>
            </a:r>
          </a:p>
          <a:p>
            <a:r>
              <a:rPr lang="fr-FR" i="1" dirty="0" smtClean="0"/>
              <a:t>NC pour le moment.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2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</a:t>
            </a:r>
            <a:r>
              <a:rPr lang="fr-FR" dirty="0" smtClean="0"/>
              <a:t>lanning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Date de création du site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Première quinzaine de juillet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Date des test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Seconde quinzaine de juillet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</a:t>
            </a:r>
            <a:r>
              <a:rPr lang="fr-FR" dirty="0" smtClean="0"/>
              <a:t>lanning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Mise en ligne du site web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Au plus tard le 26 juillet 2019.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Mise en ligne application mobile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Au plus tard le 26 juillet 2019  pour l’appli Android.</a:t>
            </a:r>
          </a:p>
          <a:p>
            <a:r>
              <a:rPr lang="fr-FR" dirty="0" smtClean="0"/>
              <a:t>Au plus tard le 2 aout 2019 pour l’appli IOS.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1197868" y="4581128"/>
            <a:ext cx="5616624" cy="1219200"/>
          </a:xfrm>
        </p:spPr>
        <p:txBody>
          <a:bodyPr/>
          <a:lstStyle/>
          <a:p>
            <a:r>
              <a:rPr lang="fr-FR" dirty="0" smtClean="0"/>
              <a:t>Cahier des charges réalisé par </a:t>
            </a:r>
            <a:endParaRPr lang="fr-FR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Philippe </a:t>
            </a:r>
            <a:r>
              <a:rPr lang="fr-FR" dirty="0" smtClean="0"/>
              <a:t>Ferraris</a:t>
            </a:r>
            <a:r>
              <a:rPr lang="fr-FR" dirty="0" smtClean="0"/>
              <a:t>©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Gary julien©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dirty="0" smtClean="0"/>
              <a:t>Vincent </a:t>
            </a:r>
            <a:r>
              <a:rPr lang="fr-FR" dirty="0"/>
              <a:t>M</a:t>
            </a:r>
            <a:r>
              <a:rPr lang="fr-FR" dirty="0" smtClean="0"/>
              <a:t>aldonado©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6165304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8583" cy="1371600"/>
          </a:xfrm>
        </p:spPr>
        <p:txBody>
          <a:bodyPr/>
          <a:lstStyle/>
          <a:p>
            <a:r>
              <a:rPr lang="fr-FR" dirty="0" smtClean="0"/>
              <a:t>Les objectifs du site et des applications </a:t>
            </a:r>
            <a:r>
              <a:rPr lang="fr-FR" dirty="0" smtClean="0"/>
              <a:t>mobiles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>
          <a:xfrm>
            <a:off x="1522413" y="1988840"/>
            <a:ext cx="9108503" cy="4114800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Version 1.0 (traitée dans ce cahier des charges) :</a:t>
            </a:r>
          </a:p>
          <a:p>
            <a:pPr marL="0" indent="0">
              <a:buNone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fr-FR" dirty="0" smtClean="0"/>
              <a:t>   </a:t>
            </a:r>
            <a:r>
              <a:rPr lang="en-US" i="1" dirty="0" err="1" smtClean="0"/>
              <a:t>permettre</a:t>
            </a:r>
            <a:r>
              <a:rPr lang="en-US" i="1" dirty="0" smtClean="0"/>
              <a:t> </a:t>
            </a:r>
            <a:r>
              <a:rPr lang="en-US" i="1" dirty="0"/>
              <a:t>la </a:t>
            </a:r>
            <a:r>
              <a:rPr lang="en-US" i="1" dirty="0" err="1"/>
              <a:t>collecte</a:t>
            </a:r>
            <a:r>
              <a:rPr lang="en-US" i="1" dirty="0"/>
              <a:t> des documents </a:t>
            </a:r>
            <a:r>
              <a:rPr lang="en-US" i="1" dirty="0" err="1"/>
              <a:t>administratifs</a:t>
            </a:r>
            <a:r>
              <a:rPr lang="en-US" i="1" dirty="0"/>
              <a:t> </a:t>
            </a:r>
            <a:r>
              <a:rPr lang="en-US" i="1" dirty="0" err="1" smtClean="0"/>
              <a:t>nécessaires</a:t>
            </a:r>
            <a:r>
              <a:rPr lang="en-US" i="1" dirty="0" smtClean="0"/>
              <a:t> </a:t>
            </a:r>
            <a:r>
              <a:rPr lang="en-US" i="1" dirty="0"/>
              <a:t>à </a:t>
            </a:r>
            <a:r>
              <a:rPr lang="en-US" i="1" dirty="0" err="1"/>
              <a:t>l’inscription</a:t>
            </a:r>
            <a:r>
              <a:rPr lang="en-US" i="1" dirty="0"/>
              <a:t> aux </a:t>
            </a:r>
            <a:r>
              <a:rPr lang="en-US" i="1" dirty="0" err="1"/>
              <a:t>informations</a:t>
            </a:r>
            <a:r>
              <a:rPr lang="en-US" i="1" dirty="0"/>
              <a:t> </a:t>
            </a:r>
            <a:r>
              <a:rPr lang="en-US" i="1" dirty="0" smtClean="0"/>
              <a:t>collectives</a:t>
            </a:r>
          </a:p>
          <a:p>
            <a:pPr>
              <a:buFontTx/>
              <a:buChar char="-"/>
            </a:pPr>
            <a:r>
              <a:rPr lang="en-US" i="1" dirty="0" err="1" smtClean="0"/>
              <a:t>permettre</a:t>
            </a:r>
            <a:r>
              <a:rPr lang="en-US" i="1" dirty="0" smtClean="0"/>
              <a:t> de </a:t>
            </a:r>
            <a:r>
              <a:rPr lang="en-US" i="1" dirty="0" err="1" smtClean="0"/>
              <a:t>s’inscrire</a:t>
            </a:r>
            <a:r>
              <a:rPr lang="en-US" i="1" dirty="0" smtClean="0"/>
              <a:t> </a:t>
            </a:r>
            <a:r>
              <a:rPr lang="en-US" i="1" dirty="0"/>
              <a:t>aux </a:t>
            </a:r>
            <a:r>
              <a:rPr lang="en-US" i="1" dirty="0" err="1"/>
              <a:t>informations</a:t>
            </a:r>
            <a:r>
              <a:rPr lang="en-US" i="1" dirty="0"/>
              <a:t> </a:t>
            </a:r>
            <a:r>
              <a:rPr lang="en-US" i="1" dirty="0" smtClean="0"/>
              <a:t>collectives</a:t>
            </a:r>
          </a:p>
          <a:p>
            <a:pPr>
              <a:buFontTx/>
              <a:buChar char="-"/>
            </a:pPr>
            <a:r>
              <a:rPr lang="en-US" i="1" dirty="0" err="1" smtClean="0"/>
              <a:t>présenter</a:t>
            </a:r>
            <a:r>
              <a:rPr lang="en-US" i="1" dirty="0" smtClean="0"/>
              <a:t> </a:t>
            </a:r>
            <a:r>
              <a:rPr lang="en-US" i="1" dirty="0" err="1" smtClean="0"/>
              <a:t>l’Adrar</a:t>
            </a:r>
            <a:r>
              <a:rPr lang="en-US" i="1" dirty="0" smtClean="0"/>
              <a:t> </a:t>
            </a:r>
            <a:endParaRPr lang="en-US" i="1" dirty="0" smtClean="0"/>
          </a:p>
          <a:p>
            <a:pPr>
              <a:buFontTx/>
              <a:buChar char="-"/>
            </a:pPr>
            <a:r>
              <a:rPr lang="en-US" i="1" dirty="0" smtClean="0"/>
              <a:t> </a:t>
            </a:r>
            <a:r>
              <a:rPr lang="en-US" i="1" dirty="0" err="1" smtClean="0"/>
              <a:t>présenter</a:t>
            </a:r>
            <a:r>
              <a:rPr lang="en-US" i="1" dirty="0" smtClean="0"/>
              <a:t> </a:t>
            </a:r>
            <a:r>
              <a:rPr lang="en-US" i="1" dirty="0"/>
              <a:t>les formations </a:t>
            </a:r>
            <a:r>
              <a:rPr lang="en-US" i="1" dirty="0" err="1" smtClean="0"/>
              <a:t>dispensées</a:t>
            </a:r>
            <a:endParaRPr lang="en-US" i="1" dirty="0"/>
          </a:p>
          <a:p>
            <a:pPr>
              <a:buFontTx/>
              <a:buChar char="-"/>
            </a:pPr>
            <a:r>
              <a:rPr lang="en-US" i="1" dirty="0" smtClean="0"/>
              <a:t> informer sur le </a:t>
            </a:r>
            <a:r>
              <a:rPr lang="en-US" i="1" dirty="0" err="1"/>
              <a:t>processus</a:t>
            </a:r>
            <a:r>
              <a:rPr lang="en-US" i="1" dirty="0"/>
              <a:t> de </a:t>
            </a:r>
            <a:r>
              <a:rPr lang="en-US" i="1" dirty="0" err="1" smtClean="0"/>
              <a:t>recrutement</a:t>
            </a:r>
            <a:endParaRPr lang="en-US" i="1" dirty="0"/>
          </a:p>
          <a:p>
            <a:pPr>
              <a:buFontTx/>
              <a:buChar char="-"/>
            </a:pPr>
            <a:r>
              <a:rPr lang="en-US" i="1" dirty="0" err="1"/>
              <a:t>c</a:t>
            </a:r>
            <a:r>
              <a:rPr lang="en-US" i="1" dirty="0" err="1" smtClean="0"/>
              <a:t>réer</a:t>
            </a:r>
            <a:r>
              <a:rPr lang="en-US" i="1" dirty="0" smtClean="0"/>
              <a:t> un </a:t>
            </a:r>
            <a:r>
              <a:rPr lang="en-US" i="1" dirty="0" err="1"/>
              <a:t>espace</a:t>
            </a:r>
            <a:r>
              <a:rPr lang="en-US" i="1" dirty="0"/>
              <a:t> </a:t>
            </a:r>
            <a:r>
              <a:rPr lang="en-US" i="1" dirty="0" err="1" smtClean="0"/>
              <a:t>utilisateur</a:t>
            </a:r>
            <a:endParaRPr lang="en-US" i="1" dirty="0" smtClean="0"/>
          </a:p>
          <a:p>
            <a:pPr>
              <a:buFontTx/>
              <a:buChar char="-"/>
            </a:pPr>
            <a:r>
              <a:rPr lang="en-US" i="1" dirty="0" err="1" smtClean="0"/>
              <a:t>créer</a:t>
            </a:r>
            <a:r>
              <a:rPr lang="en-US" i="1" dirty="0" smtClean="0"/>
              <a:t> un </a:t>
            </a:r>
            <a:r>
              <a:rPr lang="en-US" i="1" dirty="0"/>
              <a:t>back </a:t>
            </a:r>
            <a:r>
              <a:rPr lang="en-US" i="1" dirty="0" smtClean="0"/>
              <a:t>office pour </a:t>
            </a:r>
            <a:r>
              <a:rPr lang="en-US" i="1" dirty="0" err="1" smtClean="0"/>
              <a:t>l’administration</a:t>
            </a:r>
            <a:r>
              <a:rPr lang="en-US" i="1" dirty="0" smtClean="0"/>
              <a:t> du site et des applications </a:t>
            </a:r>
            <a:r>
              <a:rPr lang="en-US" i="1" dirty="0" smtClean="0"/>
              <a:t>mobiles.</a:t>
            </a:r>
            <a:endParaRPr lang="en-US" i="1" dirty="0" smtClean="0"/>
          </a:p>
          <a:p>
            <a:r>
              <a:rPr lang="en-US" i="1" dirty="0"/>
              <a:t>D</a:t>
            </a:r>
            <a:r>
              <a:rPr lang="en-US" i="1" dirty="0" smtClean="0"/>
              <a:t>es versions 2.0 / 3.0 / 4.0 </a:t>
            </a:r>
            <a:r>
              <a:rPr lang="en-US" i="1" dirty="0" err="1" smtClean="0"/>
              <a:t>sont</a:t>
            </a:r>
            <a:r>
              <a:rPr lang="en-US" i="1" dirty="0" smtClean="0"/>
              <a:t> déjà </a:t>
            </a:r>
            <a:r>
              <a:rPr lang="en-US" i="1" dirty="0" err="1" smtClean="0"/>
              <a:t>évoquées</a:t>
            </a:r>
            <a:r>
              <a:rPr lang="en-US" i="1" dirty="0" smtClean="0"/>
              <a:t> </a:t>
            </a:r>
            <a:r>
              <a:rPr lang="en-US" i="1" dirty="0" err="1" smtClean="0"/>
              <a:t>dans</a:t>
            </a:r>
            <a:r>
              <a:rPr lang="en-US" i="1" dirty="0" smtClean="0"/>
              <a:t> </a:t>
            </a:r>
            <a:r>
              <a:rPr lang="en-US" i="1" dirty="0" err="1" smtClean="0"/>
              <a:t>l’évolution</a:t>
            </a:r>
            <a:r>
              <a:rPr lang="en-US" i="1" dirty="0" smtClean="0"/>
              <a:t> du site et des applications </a:t>
            </a:r>
            <a:r>
              <a:rPr lang="en-US" i="1" dirty="0" smtClean="0"/>
              <a:t>mobiles.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cibles potentielles du site et des applications </a:t>
            </a:r>
            <a:r>
              <a:rPr lang="fr-FR" dirty="0" smtClean="0"/>
              <a:t>mobiles 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3526904"/>
          </a:xfrm>
        </p:spPr>
        <p:txBody>
          <a:bodyPr/>
          <a:lstStyle/>
          <a:p>
            <a:r>
              <a:rPr lang="fr-FR" dirty="0" smtClean="0"/>
              <a:t>Principalement les demandeurs d’emploi en recherche de formation dans le numérique car la procédure d’inscription aux informations collectives est pour eux.</a:t>
            </a:r>
          </a:p>
          <a:p>
            <a:r>
              <a:rPr lang="fr-FR" dirty="0" smtClean="0"/>
              <a:t>Les salariés cherchant une formation dans le domaine du numérique trouveront les personnes a contacter à </a:t>
            </a:r>
            <a:r>
              <a:rPr lang="fr-FR" dirty="0" smtClean="0"/>
              <a:t>l’Adrar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81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413892" y="188640"/>
            <a:ext cx="9144001" cy="699864"/>
          </a:xfrm>
        </p:spPr>
        <p:txBody>
          <a:bodyPr/>
          <a:lstStyle/>
          <a:p>
            <a:r>
              <a:rPr lang="fr-FR" dirty="0" smtClean="0"/>
              <a:t>Les objectifs quantitatifs :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76" y="1628800"/>
            <a:ext cx="8409154" cy="4114800"/>
          </a:xfrm>
        </p:spPr>
      </p:pic>
      <p:sp>
        <p:nvSpPr>
          <p:cNvPr id="7" name="ZoneTexte 6"/>
          <p:cNvSpPr txBox="1"/>
          <p:nvPr/>
        </p:nvSpPr>
        <p:spPr>
          <a:xfrm>
            <a:off x="1413892" y="1012086"/>
            <a:ext cx="4407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Trafic actuel sur le site de l’Adrar: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597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909836" y="316156"/>
            <a:ext cx="9144001" cy="62785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Comparaison avec les principaux concurrents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1921408" y="1160563"/>
            <a:ext cx="1331641" cy="762000"/>
          </a:xfrm>
        </p:spPr>
        <p:txBody>
          <a:bodyPr/>
          <a:lstStyle/>
          <a:p>
            <a:r>
              <a:rPr lang="fr-FR" dirty="0" smtClean="0"/>
              <a:t>L’Afpa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8" y="2060848"/>
            <a:ext cx="4644743" cy="2232248"/>
          </a:xfrm>
        </p:spPr>
      </p:pic>
      <p:sp>
        <p:nvSpPr>
          <p:cNvPr id="10" name="Espace réservé du texte 9"/>
          <p:cNvSpPr>
            <a:spLocks noGrp="1"/>
          </p:cNvSpPr>
          <p:nvPr>
            <p:ph type="body" sz="quarter" idx="3"/>
          </p:nvPr>
        </p:nvSpPr>
        <p:spPr>
          <a:xfrm>
            <a:off x="2277988" y="5161565"/>
            <a:ext cx="1572743" cy="762000"/>
          </a:xfrm>
        </p:spPr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greta</a:t>
            </a:r>
            <a:endParaRPr lang="fr-FR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4431381"/>
            <a:ext cx="4633166" cy="2222368"/>
          </a:xfrm>
        </p:spPr>
      </p:pic>
      <p:sp>
        <p:nvSpPr>
          <p:cNvPr id="15" name="Espace réservé du texte 9"/>
          <p:cNvSpPr txBox="1">
            <a:spLocks/>
          </p:cNvSpPr>
          <p:nvPr/>
        </p:nvSpPr>
        <p:spPr>
          <a:xfrm>
            <a:off x="8254652" y="1219280"/>
            <a:ext cx="1572743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simplon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2018350"/>
            <a:ext cx="4608512" cy="220933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064296" y="1196752"/>
            <a:ext cx="3596607" cy="1503040"/>
          </a:xfrm>
        </p:spPr>
        <p:txBody>
          <a:bodyPr/>
          <a:lstStyle/>
          <a:p>
            <a:r>
              <a:rPr lang="fr-FR" dirty="0" smtClean="0"/>
              <a:t>Les objectifs quantitatifs :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4660903" y="2699792"/>
            <a:ext cx="6400800" cy="2527176"/>
          </a:xfrm>
        </p:spPr>
        <p:txBody>
          <a:bodyPr>
            <a:normAutofit/>
          </a:bodyPr>
          <a:lstStyle/>
          <a:p>
            <a:r>
              <a:rPr lang="fr-FR" sz="2800" dirty="0" smtClean="0"/>
              <a:t>Augmenter le trafic du site internet et des applications </a:t>
            </a:r>
            <a:r>
              <a:rPr lang="fr-FR" sz="2800" dirty="0" smtClean="0"/>
              <a:t>mobiles.</a:t>
            </a:r>
            <a:endParaRPr lang="fr-FR" sz="2800" dirty="0" smtClean="0"/>
          </a:p>
          <a:p>
            <a:r>
              <a:rPr lang="fr-FR" sz="2800" dirty="0" smtClean="0"/>
              <a:t>Transformer </a:t>
            </a:r>
            <a:r>
              <a:rPr lang="fr-FR" sz="2800" dirty="0"/>
              <a:t>5</a:t>
            </a:r>
            <a:r>
              <a:rPr lang="fr-FR" sz="2800" dirty="0" smtClean="0"/>
              <a:t>% du volume en contact.</a:t>
            </a:r>
            <a:endParaRPr lang="fr-FR" sz="28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6172202"/>
            <a:ext cx="2404709" cy="60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eu numérique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5_TF02895261_TF02895261.potx" id="{D591E305-304E-4F08-83F3-B9147EDAAFB5}" vid="{F4994B82-D552-431A-8540-55AA87CE1401}"/>
    </a:ext>
  </a:extLst>
</a:theme>
</file>

<file path=ppt/theme/theme2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tunnel bleu numérique pour les professionnels (grand écran)</Template>
  <TotalTime>0</TotalTime>
  <Words>937</Words>
  <Application>Microsoft Office PowerPoint</Application>
  <PresentationFormat>Personnalisé</PresentationFormat>
  <Paragraphs>162</Paragraphs>
  <Slides>43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7" baseType="lpstr">
      <vt:lpstr>Arial</vt:lpstr>
      <vt:lpstr>Corbel</vt:lpstr>
      <vt:lpstr>Wingdings</vt:lpstr>
      <vt:lpstr>Tunnel bleu numérique 16:9</vt:lpstr>
      <vt:lpstr>Cahier des charges : AdrarConnect</vt:lpstr>
      <vt:lpstr>Pôle numérique de l’Adrar</vt:lpstr>
      <vt:lpstr>Présentation du pôle numérique de l’Adrar</vt:lpstr>
      <vt:lpstr>Les principaux concurrents</vt:lpstr>
      <vt:lpstr>Les objectifs du site et des applications mobiles</vt:lpstr>
      <vt:lpstr>Les cibles potentielles du site et des applications mobiles :</vt:lpstr>
      <vt:lpstr>Les objectifs quantitatifs : </vt:lpstr>
      <vt:lpstr>Comparaison avec les principaux concurrents</vt:lpstr>
      <vt:lpstr>Les objectifs quantitatifs :</vt:lpstr>
      <vt:lpstr>Contenu des différents supports</vt:lpstr>
      <vt:lpstr>Périmètre du projet :</vt:lpstr>
      <vt:lpstr>Référencement :</vt:lpstr>
      <vt:lpstr>Nom de domaine :</vt:lpstr>
      <vt:lpstr>Graphisme et ergonomie</vt:lpstr>
      <vt:lpstr>La Charte graphique :</vt:lpstr>
      <vt:lpstr>La charte graphique :</vt:lpstr>
      <vt:lpstr>Maquettage :</vt:lpstr>
      <vt:lpstr>Arborescence site web :</vt:lpstr>
      <vt:lpstr>Présentation PowerPoint</vt:lpstr>
      <vt:lpstr>Présentation PowerPoint</vt:lpstr>
      <vt:lpstr>Présentation PowerPoint</vt:lpstr>
      <vt:lpstr>Présentation PowerPoint</vt:lpstr>
      <vt:lpstr>Arborescence Back office : </vt:lpstr>
      <vt:lpstr>Présentation PowerPoint</vt:lpstr>
      <vt:lpstr>Présentation PowerPoint</vt:lpstr>
      <vt:lpstr>Arborescence applications mobile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Spécificités et livrables</vt:lpstr>
      <vt:lpstr>Propriétés et droits</vt:lpstr>
      <vt:lpstr>Contraintes techniques</vt:lpstr>
      <vt:lpstr>Contraintes techniques</vt:lpstr>
      <vt:lpstr>Les livrables</vt:lpstr>
      <vt:lpstr>Devis</vt:lpstr>
      <vt:lpstr>Planning</vt:lpstr>
      <vt:lpstr>Planning</vt:lpstr>
      <vt:lpstr>Planning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2019-06-09T21:36:01Z</dcterms:created>
  <dcterms:modified xsi:type="dcterms:W3CDTF">2019-06-11T08:23:02Z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